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sldIdLst>
    <p:sldId id="259" r:id="rId2"/>
  </p:sldIdLst>
  <p:sldSz cx="10287000" cy="18291175"/>
  <p:notesSz cx="6716713" cy="92392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1pPr>
    <a:lvl2pPr marL="214999" indent="2263" algn="l" rtl="0" fontAlgn="base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2pPr>
    <a:lvl3pPr marL="430751" indent="3772" algn="l" rtl="0" fontAlgn="base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3pPr>
    <a:lvl4pPr marL="645749" indent="6035" algn="l" rtl="0" fontAlgn="base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4pPr>
    <a:lvl5pPr marL="861502" indent="7544" algn="l" rtl="0" fontAlgn="base">
      <a:spcBef>
        <a:spcPct val="0"/>
      </a:spcBef>
      <a:spcAft>
        <a:spcPct val="0"/>
      </a:spcAft>
      <a:defRPr sz="1100" kern="1200">
        <a:solidFill>
          <a:schemeClr val="tx1"/>
        </a:solidFill>
        <a:latin typeface="Arial" charset="0"/>
        <a:ea typeface="+mn-ea"/>
        <a:cs typeface="+mn-cs"/>
      </a:defRPr>
    </a:lvl5pPr>
    <a:lvl6pPr marL="1086307" algn="l" defTabSz="434523" rtl="0" eaLnBrk="1" latinLnBrk="0" hangingPunct="1">
      <a:defRPr sz="1100" kern="1200">
        <a:solidFill>
          <a:schemeClr val="tx1"/>
        </a:solidFill>
        <a:latin typeface="Arial" charset="0"/>
        <a:ea typeface="+mn-ea"/>
        <a:cs typeface="+mn-cs"/>
      </a:defRPr>
    </a:lvl6pPr>
    <a:lvl7pPr marL="1303569" algn="l" defTabSz="434523" rtl="0" eaLnBrk="1" latinLnBrk="0" hangingPunct="1">
      <a:defRPr sz="1100" kern="1200">
        <a:solidFill>
          <a:schemeClr val="tx1"/>
        </a:solidFill>
        <a:latin typeface="Arial" charset="0"/>
        <a:ea typeface="+mn-ea"/>
        <a:cs typeface="+mn-cs"/>
      </a:defRPr>
    </a:lvl7pPr>
    <a:lvl8pPr marL="1520830" algn="l" defTabSz="434523" rtl="0" eaLnBrk="1" latinLnBrk="0" hangingPunct="1">
      <a:defRPr sz="1100" kern="1200">
        <a:solidFill>
          <a:schemeClr val="tx1"/>
        </a:solidFill>
        <a:latin typeface="Arial" charset="0"/>
        <a:ea typeface="+mn-ea"/>
        <a:cs typeface="+mn-cs"/>
      </a:defRPr>
    </a:lvl8pPr>
    <a:lvl9pPr marL="1738092" algn="l" defTabSz="434523" rtl="0" eaLnBrk="1" latinLnBrk="0" hangingPunct="1">
      <a:defRPr sz="11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0000"/>
    <a:srgbClr val="600000"/>
    <a:srgbClr val="FFFF99"/>
    <a:srgbClr val="FFFF66"/>
    <a:srgbClr val="FFFFFF"/>
    <a:srgbClr val="660066"/>
    <a:srgbClr val="800000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12" autoAdjust="0"/>
    <p:restoredTop sz="94660"/>
  </p:normalViewPr>
  <p:slideViewPr>
    <p:cSldViewPr>
      <p:cViewPr>
        <p:scale>
          <a:sx n="50" d="100"/>
          <a:sy n="50" d="100"/>
        </p:scale>
        <p:origin x="-1046" y="14"/>
      </p:cViewPr>
      <p:guideLst>
        <p:guide orient="horz" pos="2720"/>
        <p:guide pos="27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37" d="100"/>
          <a:sy n="37" d="100"/>
        </p:scale>
        <p:origin x="-1488" y="-84"/>
      </p:cViewPr>
      <p:guideLst>
        <p:guide orient="horz" pos="2910"/>
        <p:guide pos="2115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6" rIns="91433" bIns="45716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0000" y="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6" rIns="91433" bIns="45716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368550" y="685800"/>
            <a:ext cx="1968500" cy="3505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9600"/>
            <a:ext cx="4876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6" rIns="91433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630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6" rIns="91433" bIns="45716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0000" y="87630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3" tIns="45716" rIns="91433" bIns="45716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572ACBDC-8E72-474D-A34A-90CD92768C4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3590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214999" algn="l" rtl="0" eaLnBrk="0" fontAlgn="base" hangingPunct="0">
      <a:spcBef>
        <a:spcPct val="30000"/>
      </a:spcBef>
      <a:spcAft>
        <a:spcPct val="0"/>
      </a:spcAft>
      <a:defRPr sz="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430751" algn="l" rtl="0" eaLnBrk="0" fontAlgn="base" hangingPunct="0">
      <a:spcBef>
        <a:spcPct val="30000"/>
      </a:spcBef>
      <a:spcAft>
        <a:spcPct val="0"/>
      </a:spcAft>
      <a:defRPr sz="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645749" algn="l" rtl="0" eaLnBrk="0" fontAlgn="base" hangingPunct="0">
      <a:spcBef>
        <a:spcPct val="30000"/>
      </a:spcBef>
      <a:spcAft>
        <a:spcPct val="0"/>
      </a:spcAft>
      <a:defRPr sz="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861502" algn="l" rtl="0" eaLnBrk="0" fontAlgn="base" hangingPunct="0">
      <a:spcBef>
        <a:spcPct val="30000"/>
      </a:spcBef>
      <a:spcAft>
        <a:spcPct val="0"/>
      </a:spcAft>
      <a:defRPr sz="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1077291" algn="l" defTabSz="430916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6pPr>
    <a:lvl7pPr marL="1292749" algn="l" defTabSz="430916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7pPr>
    <a:lvl8pPr marL="1508207" algn="l" defTabSz="430916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8pPr>
    <a:lvl9pPr marL="1723665" algn="l" defTabSz="430916" rtl="0" eaLnBrk="1" latinLnBrk="0" hangingPunct="1">
      <a:defRPr sz="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71675" y="5682093"/>
            <a:ext cx="8743650" cy="3920980"/>
          </a:xfrm>
          <a:prstGeom prst="rect">
            <a:avLst/>
          </a:prstGeom>
        </p:spPr>
        <p:txBody>
          <a:bodyPr lIns="43092" tIns="21546" rIns="43092" bIns="21546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543350" y="10364675"/>
            <a:ext cx="7200301" cy="4675101"/>
          </a:xfrm>
          <a:prstGeom prst="rect">
            <a:avLst/>
          </a:prstGeom>
        </p:spPr>
        <p:txBody>
          <a:bodyPr lIns="43092" tIns="21546" rIns="43092" bIns="21546"/>
          <a:lstStyle>
            <a:lvl1pPr marL="0" indent="0" algn="ctr">
              <a:buNone/>
              <a:defRPr/>
            </a:lvl1pPr>
            <a:lvl2pPr marL="215458" indent="0" algn="ctr">
              <a:buNone/>
              <a:defRPr/>
            </a:lvl2pPr>
            <a:lvl3pPr marL="430916" indent="0" algn="ctr">
              <a:buNone/>
              <a:defRPr/>
            </a:lvl3pPr>
            <a:lvl4pPr marL="646375" indent="0" algn="ctr">
              <a:buNone/>
              <a:defRPr/>
            </a:lvl4pPr>
            <a:lvl5pPr marL="861833" indent="0" algn="ctr">
              <a:buNone/>
              <a:defRPr/>
            </a:lvl5pPr>
            <a:lvl6pPr marL="1077291" indent="0" algn="ctr">
              <a:buNone/>
              <a:defRPr/>
            </a:lvl6pPr>
            <a:lvl7pPr marL="1292749" indent="0" algn="ctr">
              <a:buNone/>
              <a:defRPr/>
            </a:lvl7pPr>
            <a:lvl8pPr marL="1508207" indent="0" algn="ctr">
              <a:buNone/>
              <a:defRPr/>
            </a:lvl8pPr>
            <a:lvl9pPr marL="1723665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14200" y="732425"/>
            <a:ext cx="9258600" cy="3048653"/>
          </a:xfrm>
          <a:prstGeom prst="rect">
            <a:avLst/>
          </a:prstGeom>
        </p:spPr>
        <p:txBody>
          <a:bodyPr lIns="43092" tIns="21546" rIns="43092" bIns="21546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14200" y="4268116"/>
            <a:ext cx="9258600" cy="12071173"/>
          </a:xfrm>
          <a:prstGeom prst="rect">
            <a:avLst/>
          </a:prstGeom>
        </p:spPr>
        <p:txBody>
          <a:bodyPr vert="eaVert" lIns="43092" tIns="21546" rIns="43092" bIns="21546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458524" y="732426"/>
            <a:ext cx="2314276" cy="15606863"/>
          </a:xfrm>
          <a:prstGeom prst="rect">
            <a:avLst/>
          </a:prstGeom>
        </p:spPr>
        <p:txBody>
          <a:bodyPr vert="eaVert" lIns="43092" tIns="21546" rIns="43092" bIns="21546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14201" y="732426"/>
            <a:ext cx="6872470" cy="15606863"/>
          </a:xfrm>
          <a:prstGeom prst="rect">
            <a:avLst/>
          </a:prstGeom>
        </p:spPr>
        <p:txBody>
          <a:bodyPr vert="eaVert" lIns="43092" tIns="21546" rIns="43092" bIns="21546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14200" y="732425"/>
            <a:ext cx="9258600" cy="3048653"/>
          </a:xfrm>
          <a:prstGeom prst="rect">
            <a:avLst/>
          </a:prstGeom>
        </p:spPr>
        <p:txBody>
          <a:bodyPr lIns="43092" tIns="21546" rIns="43092" bIns="21546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14200" y="4268116"/>
            <a:ext cx="9258600" cy="12071173"/>
          </a:xfrm>
          <a:prstGeom prst="rect">
            <a:avLst/>
          </a:prstGeom>
        </p:spPr>
        <p:txBody>
          <a:bodyPr lIns="43092" tIns="21546" rIns="43092" bIns="21546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12841" y="11753964"/>
            <a:ext cx="8743650" cy="3632948"/>
          </a:xfrm>
          <a:prstGeom prst="rect">
            <a:avLst/>
          </a:prstGeom>
        </p:spPr>
        <p:txBody>
          <a:bodyPr lIns="43092" tIns="21546" rIns="43092" bIns="21546" anchor="t"/>
          <a:lstStyle>
            <a:lvl1pPr algn="l">
              <a:defRPr sz="19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812841" y="7752933"/>
            <a:ext cx="8743650" cy="4001031"/>
          </a:xfrm>
          <a:prstGeom prst="rect">
            <a:avLst/>
          </a:prstGeom>
        </p:spPr>
        <p:txBody>
          <a:bodyPr lIns="43092" tIns="21546" rIns="43092" bIns="21546" anchor="b"/>
          <a:lstStyle>
            <a:lvl1pPr marL="0" indent="0">
              <a:buNone/>
              <a:defRPr sz="1000"/>
            </a:lvl1pPr>
            <a:lvl2pPr marL="215458" indent="0">
              <a:buNone/>
              <a:defRPr sz="900"/>
            </a:lvl2pPr>
            <a:lvl3pPr marL="430916" indent="0">
              <a:buNone/>
              <a:defRPr sz="800"/>
            </a:lvl3pPr>
            <a:lvl4pPr marL="646375" indent="0">
              <a:buNone/>
              <a:defRPr sz="700"/>
            </a:lvl4pPr>
            <a:lvl5pPr marL="861833" indent="0">
              <a:buNone/>
              <a:defRPr sz="700"/>
            </a:lvl5pPr>
            <a:lvl6pPr marL="1077291" indent="0">
              <a:buNone/>
              <a:defRPr sz="700"/>
            </a:lvl6pPr>
            <a:lvl7pPr marL="1292749" indent="0">
              <a:buNone/>
              <a:defRPr sz="700"/>
            </a:lvl7pPr>
            <a:lvl8pPr marL="1508207" indent="0">
              <a:buNone/>
              <a:defRPr sz="700"/>
            </a:lvl8pPr>
            <a:lvl9pPr marL="1723665" indent="0">
              <a:buNone/>
              <a:defRPr sz="7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14200" y="732425"/>
            <a:ext cx="9258600" cy="3048653"/>
          </a:xfrm>
          <a:prstGeom prst="rect">
            <a:avLst/>
          </a:prstGeom>
        </p:spPr>
        <p:txBody>
          <a:bodyPr lIns="43092" tIns="21546" rIns="43092" bIns="21546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14201" y="4268116"/>
            <a:ext cx="4593373" cy="12071173"/>
          </a:xfrm>
          <a:prstGeom prst="rect">
            <a:avLst/>
          </a:prstGeom>
        </p:spPr>
        <p:txBody>
          <a:bodyPr lIns="43092" tIns="21546" rIns="43092" bIns="21546"/>
          <a:lstStyle>
            <a:lvl1pPr>
              <a:defRPr sz="13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79427" y="4268116"/>
            <a:ext cx="4593373" cy="12071173"/>
          </a:xfrm>
          <a:prstGeom prst="rect">
            <a:avLst/>
          </a:prstGeom>
        </p:spPr>
        <p:txBody>
          <a:bodyPr lIns="43092" tIns="21546" rIns="43092" bIns="21546"/>
          <a:lstStyle>
            <a:lvl1pPr>
              <a:defRPr sz="13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14200" y="732425"/>
            <a:ext cx="9258600" cy="3048653"/>
          </a:xfrm>
          <a:prstGeom prst="rect">
            <a:avLst/>
          </a:prstGeom>
        </p:spPr>
        <p:txBody>
          <a:bodyPr lIns="43092" tIns="21546" rIns="43092" bIns="21546"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14201" y="4094548"/>
            <a:ext cx="4545470" cy="1706498"/>
          </a:xfrm>
          <a:prstGeom prst="rect">
            <a:avLst/>
          </a:prstGeom>
        </p:spPr>
        <p:txBody>
          <a:bodyPr lIns="43092" tIns="21546" rIns="43092" bIns="21546" anchor="b"/>
          <a:lstStyle>
            <a:lvl1pPr marL="0" indent="0">
              <a:buNone/>
              <a:defRPr sz="1100" b="1"/>
            </a:lvl1pPr>
            <a:lvl2pPr marL="215458" indent="0">
              <a:buNone/>
              <a:defRPr sz="1000" b="1"/>
            </a:lvl2pPr>
            <a:lvl3pPr marL="430916" indent="0">
              <a:buNone/>
              <a:defRPr sz="900" b="1"/>
            </a:lvl3pPr>
            <a:lvl4pPr marL="646375" indent="0">
              <a:buNone/>
              <a:defRPr sz="800" b="1"/>
            </a:lvl4pPr>
            <a:lvl5pPr marL="861833" indent="0">
              <a:buNone/>
              <a:defRPr sz="800" b="1"/>
            </a:lvl5pPr>
            <a:lvl6pPr marL="1077291" indent="0">
              <a:buNone/>
              <a:defRPr sz="800" b="1"/>
            </a:lvl6pPr>
            <a:lvl7pPr marL="1292749" indent="0">
              <a:buNone/>
              <a:defRPr sz="800" b="1"/>
            </a:lvl7pPr>
            <a:lvl8pPr marL="1508207" indent="0">
              <a:buNone/>
              <a:defRPr sz="800" b="1"/>
            </a:lvl8pPr>
            <a:lvl9pPr marL="1723665" indent="0">
              <a:buNone/>
              <a:defRPr sz="8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4201" y="5801046"/>
            <a:ext cx="4545470" cy="10538243"/>
          </a:xfrm>
          <a:prstGeom prst="rect">
            <a:avLst/>
          </a:prstGeom>
        </p:spPr>
        <p:txBody>
          <a:bodyPr lIns="43092" tIns="21546" rIns="43092" bIns="21546"/>
          <a:lstStyle>
            <a:lvl1pPr>
              <a:defRPr sz="1100"/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5225832" y="4094548"/>
            <a:ext cx="4546968" cy="1706498"/>
          </a:xfrm>
          <a:prstGeom prst="rect">
            <a:avLst/>
          </a:prstGeom>
        </p:spPr>
        <p:txBody>
          <a:bodyPr lIns="43092" tIns="21546" rIns="43092" bIns="21546" anchor="b"/>
          <a:lstStyle>
            <a:lvl1pPr marL="0" indent="0">
              <a:buNone/>
              <a:defRPr sz="1100" b="1"/>
            </a:lvl1pPr>
            <a:lvl2pPr marL="215458" indent="0">
              <a:buNone/>
              <a:defRPr sz="1000" b="1"/>
            </a:lvl2pPr>
            <a:lvl3pPr marL="430916" indent="0">
              <a:buNone/>
              <a:defRPr sz="900" b="1"/>
            </a:lvl3pPr>
            <a:lvl4pPr marL="646375" indent="0">
              <a:buNone/>
              <a:defRPr sz="800" b="1"/>
            </a:lvl4pPr>
            <a:lvl5pPr marL="861833" indent="0">
              <a:buNone/>
              <a:defRPr sz="800" b="1"/>
            </a:lvl5pPr>
            <a:lvl6pPr marL="1077291" indent="0">
              <a:buNone/>
              <a:defRPr sz="800" b="1"/>
            </a:lvl6pPr>
            <a:lvl7pPr marL="1292749" indent="0">
              <a:buNone/>
              <a:defRPr sz="800" b="1"/>
            </a:lvl7pPr>
            <a:lvl8pPr marL="1508207" indent="0">
              <a:buNone/>
              <a:defRPr sz="800" b="1"/>
            </a:lvl8pPr>
            <a:lvl9pPr marL="1723665" indent="0">
              <a:buNone/>
              <a:defRPr sz="8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5225832" y="5801046"/>
            <a:ext cx="4546968" cy="10538243"/>
          </a:xfrm>
          <a:prstGeom prst="rect">
            <a:avLst/>
          </a:prstGeom>
        </p:spPr>
        <p:txBody>
          <a:bodyPr lIns="43092" tIns="21546" rIns="43092" bIns="21546"/>
          <a:lstStyle>
            <a:lvl1pPr>
              <a:defRPr sz="1100"/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14200" y="732425"/>
            <a:ext cx="9258600" cy="3048653"/>
          </a:xfrm>
          <a:prstGeom prst="rect">
            <a:avLst/>
          </a:prstGeom>
        </p:spPr>
        <p:txBody>
          <a:bodyPr lIns="43092" tIns="21546" rIns="43092" bIns="21546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14201" y="727937"/>
            <a:ext cx="3384590" cy="3099527"/>
          </a:xfrm>
          <a:prstGeom prst="rect">
            <a:avLst/>
          </a:prstGeom>
        </p:spPr>
        <p:txBody>
          <a:bodyPr lIns="43092" tIns="21546" rIns="43092" bIns="21546" anchor="b"/>
          <a:lstStyle>
            <a:lvl1pPr algn="l">
              <a:defRPr sz="1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022289" y="727937"/>
            <a:ext cx="5750511" cy="15611352"/>
          </a:xfrm>
          <a:prstGeom prst="rect">
            <a:avLst/>
          </a:prstGeom>
        </p:spPr>
        <p:txBody>
          <a:bodyPr lIns="43092" tIns="21546" rIns="43092" bIns="21546"/>
          <a:lstStyle>
            <a:lvl1pPr>
              <a:defRPr sz="15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14201" y="3827463"/>
            <a:ext cx="3384590" cy="12511825"/>
          </a:xfrm>
          <a:prstGeom prst="rect">
            <a:avLst/>
          </a:prstGeom>
        </p:spPr>
        <p:txBody>
          <a:bodyPr lIns="43092" tIns="21546" rIns="43092" bIns="21546"/>
          <a:lstStyle>
            <a:lvl1pPr marL="0" indent="0">
              <a:buNone/>
              <a:defRPr sz="700"/>
            </a:lvl1pPr>
            <a:lvl2pPr marL="215458" indent="0">
              <a:buNone/>
              <a:defRPr sz="600"/>
            </a:lvl2pPr>
            <a:lvl3pPr marL="430916" indent="0">
              <a:buNone/>
              <a:defRPr sz="500"/>
            </a:lvl3pPr>
            <a:lvl4pPr marL="646375" indent="0">
              <a:buNone/>
              <a:defRPr sz="400"/>
            </a:lvl4pPr>
            <a:lvl5pPr marL="861833" indent="0">
              <a:buNone/>
              <a:defRPr sz="400"/>
            </a:lvl5pPr>
            <a:lvl6pPr marL="1077291" indent="0">
              <a:buNone/>
              <a:defRPr sz="400"/>
            </a:lvl6pPr>
            <a:lvl7pPr marL="1292749" indent="0">
              <a:buNone/>
              <a:defRPr sz="400"/>
            </a:lvl7pPr>
            <a:lvl8pPr marL="1508207" indent="0">
              <a:buNone/>
              <a:defRPr sz="400"/>
            </a:lvl8pPr>
            <a:lvl9pPr marL="1723665" indent="0">
              <a:buNone/>
              <a:defRPr sz="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016384" y="12803598"/>
            <a:ext cx="6171900" cy="1511983"/>
          </a:xfrm>
          <a:prstGeom prst="rect">
            <a:avLst/>
          </a:prstGeom>
        </p:spPr>
        <p:txBody>
          <a:bodyPr lIns="43092" tIns="21546" rIns="43092" bIns="21546" anchor="b"/>
          <a:lstStyle>
            <a:lvl1pPr algn="l">
              <a:defRPr sz="1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016384" y="1634678"/>
            <a:ext cx="6171900" cy="10974405"/>
          </a:xfrm>
          <a:prstGeom prst="rect">
            <a:avLst/>
          </a:prstGeom>
        </p:spPr>
        <p:txBody>
          <a:bodyPr lIns="43092" tIns="21546" rIns="43092" bIns="21546"/>
          <a:lstStyle>
            <a:lvl1pPr marL="0" indent="0">
              <a:buNone/>
              <a:defRPr sz="1500"/>
            </a:lvl1pPr>
            <a:lvl2pPr marL="215458" indent="0">
              <a:buNone/>
              <a:defRPr sz="1300"/>
            </a:lvl2pPr>
            <a:lvl3pPr marL="430916" indent="0">
              <a:buNone/>
              <a:defRPr sz="1100"/>
            </a:lvl3pPr>
            <a:lvl4pPr marL="646375" indent="0">
              <a:buNone/>
              <a:defRPr sz="1000"/>
            </a:lvl4pPr>
            <a:lvl5pPr marL="861833" indent="0">
              <a:buNone/>
              <a:defRPr sz="1000"/>
            </a:lvl5pPr>
            <a:lvl6pPr marL="1077291" indent="0">
              <a:buNone/>
              <a:defRPr sz="1000"/>
            </a:lvl6pPr>
            <a:lvl7pPr marL="1292749" indent="0">
              <a:buNone/>
              <a:defRPr sz="1000"/>
            </a:lvl7pPr>
            <a:lvl8pPr marL="1508207" indent="0">
              <a:buNone/>
              <a:defRPr sz="1000"/>
            </a:lvl8pPr>
            <a:lvl9pPr marL="1723665" indent="0">
              <a:buNone/>
              <a:defRPr sz="1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016384" y="14315581"/>
            <a:ext cx="6171900" cy="2146402"/>
          </a:xfrm>
          <a:prstGeom prst="rect">
            <a:avLst/>
          </a:prstGeom>
        </p:spPr>
        <p:txBody>
          <a:bodyPr lIns="43092" tIns="21546" rIns="43092" bIns="21546"/>
          <a:lstStyle>
            <a:lvl1pPr marL="0" indent="0">
              <a:buNone/>
              <a:defRPr sz="700"/>
            </a:lvl1pPr>
            <a:lvl2pPr marL="215458" indent="0">
              <a:buNone/>
              <a:defRPr sz="600"/>
            </a:lvl2pPr>
            <a:lvl3pPr marL="430916" indent="0">
              <a:buNone/>
              <a:defRPr sz="500"/>
            </a:lvl3pPr>
            <a:lvl4pPr marL="646375" indent="0">
              <a:buNone/>
              <a:defRPr sz="400"/>
            </a:lvl4pPr>
            <a:lvl5pPr marL="861833" indent="0">
              <a:buNone/>
              <a:defRPr sz="400"/>
            </a:lvl5pPr>
            <a:lvl6pPr marL="1077291" indent="0">
              <a:buNone/>
              <a:defRPr sz="400"/>
            </a:lvl6pPr>
            <a:lvl7pPr marL="1292749" indent="0">
              <a:buNone/>
              <a:defRPr sz="400"/>
            </a:lvl7pPr>
            <a:lvl8pPr marL="1508207" indent="0">
              <a:buNone/>
              <a:defRPr sz="400"/>
            </a:lvl8pPr>
            <a:lvl9pPr marL="1723665" indent="0">
              <a:buNone/>
              <a:defRPr sz="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93007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93007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Times New Roman" pitchFamily="18" charset="0"/>
        </a:defRPr>
      </a:lvl2pPr>
      <a:lvl3pPr algn="ctr" defTabSz="1293007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Times New Roman" pitchFamily="18" charset="0"/>
        </a:defRPr>
      </a:lvl3pPr>
      <a:lvl4pPr algn="ctr" defTabSz="1293007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Times New Roman" pitchFamily="18" charset="0"/>
        </a:defRPr>
      </a:lvl4pPr>
      <a:lvl5pPr algn="ctr" defTabSz="1293007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Times New Roman" pitchFamily="18" charset="0"/>
        </a:defRPr>
      </a:lvl5pPr>
      <a:lvl6pPr marL="215458" algn="ctr" defTabSz="1293497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Times New Roman" pitchFamily="18" charset="0"/>
        </a:defRPr>
      </a:lvl6pPr>
      <a:lvl7pPr marL="430916" algn="ctr" defTabSz="1293497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Times New Roman" pitchFamily="18" charset="0"/>
        </a:defRPr>
      </a:lvl7pPr>
      <a:lvl8pPr marL="646375" algn="ctr" defTabSz="1293497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Times New Roman" pitchFamily="18" charset="0"/>
        </a:defRPr>
      </a:lvl8pPr>
      <a:lvl9pPr marL="861833" algn="ctr" defTabSz="1293497" rtl="0" eaLnBrk="0" fontAlgn="base" hangingPunct="0">
        <a:spcBef>
          <a:spcPct val="0"/>
        </a:spcBef>
        <a:spcAft>
          <a:spcPct val="0"/>
        </a:spcAft>
        <a:defRPr sz="6200">
          <a:solidFill>
            <a:schemeClr val="tx2"/>
          </a:solidFill>
          <a:latin typeface="Times New Roman" pitchFamily="18" charset="0"/>
        </a:defRPr>
      </a:lvl9pPr>
    </p:titleStyle>
    <p:bodyStyle>
      <a:lvl1pPr marL="484312" indent="-484312" algn="l" defTabSz="1293007" rtl="0" eaLnBrk="0" fontAlgn="base" hangingPunct="0">
        <a:spcBef>
          <a:spcPct val="20000"/>
        </a:spcBef>
        <a:spcAft>
          <a:spcPct val="0"/>
        </a:spcAft>
        <a:buChar char="•"/>
        <a:defRPr sz="4500">
          <a:solidFill>
            <a:schemeClr val="tx1"/>
          </a:solidFill>
          <a:latin typeface="+mn-lt"/>
          <a:ea typeface="+mn-ea"/>
          <a:cs typeface="+mn-cs"/>
        </a:defRPr>
      </a:lvl1pPr>
      <a:lvl2pPr marL="1050097" indent="-403594" algn="l" defTabSz="1293007" rtl="0" eaLnBrk="0" fontAlgn="base" hangingPunct="0">
        <a:spcBef>
          <a:spcPct val="20000"/>
        </a:spcBef>
        <a:spcAft>
          <a:spcPct val="0"/>
        </a:spcAft>
        <a:buChar char="–"/>
        <a:defRPr sz="3900">
          <a:solidFill>
            <a:schemeClr val="tx1"/>
          </a:solidFill>
          <a:latin typeface="+mn-lt"/>
        </a:defRPr>
      </a:lvl2pPr>
      <a:lvl3pPr marL="1616637" indent="-322875" algn="l" defTabSz="1293007" rtl="0" eaLnBrk="0" fontAlgn="base" hangingPunct="0">
        <a:spcBef>
          <a:spcPct val="200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</a:defRPr>
      </a:lvl3pPr>
      <a:lvl4pPr marL="2264649" indent="-325138" algn="l" defTabSz="1293007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4pPr>
      <a:lvl5pPr marL="2910398" indent="-322120" algn="l" defTabSz="1293007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5pPr>
      <a:lvl6pPr marL="3126388" indent="-322439" algn="l" defTabSz="1293497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6pPr>
      <a:lvl7pPr marL="3341846" indent="-322439" algn="l" defTabSz="1293497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7pPr>
      <a:lvl8pPr marL="3557304" indent="-322439" algn="l" defTabSz="1293497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8pPr>
      <a:lvl9pPr marL="3772762" indent="-322439" algn="l" defTabSz="1293497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430916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15458" algn="l" defTabSz="430916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30916" algn="l" defTabSz="430916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46375" algn="l" defTabSz="430916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861833" algn="l" defTabSz="430916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077291" algn="l" defTabSz="430916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292749" algn="l" defTabSz="430916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508207" algn="l" defTabSz="430916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723665" algn="l" defTabSz="430916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31"/>
          <p:cNvSpPr txBox="1">
            <a:spLocks noChangeArrowheads="1"/>
          </p:cNvSpPr>
          <p:nvPr/>
        </p:nvSpPr>
        <p:spPr bwMode="auto">
          <a:xfrm>
            <a:off x="1768929" y="285659"/>
            <a:ext cx="7190619" cy="1624257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  <p:txBody>
          <a:bodyPr lIns="34304" tIns="17151" rIns="34304" bIns="17151" anchor="ctr" anchorCtr="1"/>
          <a:lstStyle/>
          <a:p>
            <a:r>
              <a:rPr lang="es-AR" sz="1700" b="1" dirty="0"/>
              <a:t>Anestesia para operación cesárea seguida de cirugía de conservación de miembro en paciente con diagnóstico de sarcoma en hueco poplíteo. Reporte de un caso.</a:t>
            </a:r>
            <a:endParaRPr lang="es-AR" sz="1700" dirty="0"/>
          </a:p>
          <a:p>
            <a:r>
              <a:rPr lang="es-AR" sz="1700" b="1" u="sng" dirty="0" err="1"/>
              <a:t>Vazquez</a:t>
            </a:r>
            <a:r>
              <a:rPr lang="es-AR" sz="1700" b="1" u="sng" dirty="0"/>
              <a:t>, F; </a:t>
            </a:r>
            <a:r>
              <a:rPr lang="es-AR" sz="1700" b="1" u="sng" dirty="0" err="1"/>
              <a:t>Fisch</a:t>
            </a:r>
            <a:r>
              <a:rPr lang="es-AR" sz="1700" b="1" u="sng" dirty="0"/>
              <a:t>, A.J</a:t>
            </a:r>
            <a:r>
              <a:rPr lang="es-AR" sz="1700" b="1" dirty="0"/>
              <a:t>; Figar, A; Ariza, R.P; </a:t>
            </a:r>
            <a:r>
              <a:rPr lang="es-AR" sz="1700" b="1" dirty="0" err="1"/>
              <a:t>Mansutti</a:t>
            </a:r>
            <a:r>
              <a:rPr lang="es-AR" sz="1700" b="1" dirty="0"/>
              <a:t>, L.R.</a:t>
            </a:r>
            <a:endParaRPr lang="es-AR" sz="1700" dirty="0"/>
          </a:p>
          <a:p>
            <a:r>
              <a:rPr lang="es-AR" sz="1700" dirty="0"/>
              <a:t>Hospital Italiano de Buenos Aires, Ciudad Autónoma de Buenos Aires</a:t>
            </a:r>
          </a:p>
        </p:txBody>
      </p:sp>
      <p:sp>
        <p:nvSpPr>
          <p:cNvPr id="14339" name="Text Box 34"/>
          <p:cNvSpPr txBox="1">
            <a:spLocks noChangeArrowheads="1"/>
          </p:cNvSpPr>
          <p:nvPr/>
        </p:nvSpPr>
        <p:spPr bwMode="auto">
          <a:xfrm>
            <a:off x="190500" y="2107389"/>
            <a:ext cx="4938636" cy="380627"/>
          </a:xfrm>
          <a:prstGeom prst="rect">
            <a:avLst/>
          </a:prstGeom>
          <a:solidFill>
            <a:srgbClr val="C0C0C0"/>
          </a:solidFill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  <p:txBody>
          <a:bodyPr lIns="51279" tIns="25639" rIns="51279" bIns="25639"/>
          <a:lstStyle/>
          <a:p>
            <a:pPr defTabSz="512224" eaLnBrk="0" hangingPunct="0"/>
            <a:r>
              <a:rPr lang="en-US" sz="1800" b="1" dirty="0" smtClean="0"/>
              <a:t>PALABRAS CLAVE</a:t>
            </a:r>
            <a:endParaRPr lang="en-US" sz="1800" b="1" dirty="0"/>
          </a:p>
        </p:txBody>
      </p:sp>
      <p:sp>
        <p:nvSpPr>
          <p:cNvPr id="14340" name="Text Box 35"/>
          <p:cNvSpPr txBox="1">
            <a:spLocks noChangeArrowheads="1"/>
          </p:cNvSpPr>
          <p:nvPr/>
        </p:nvSpPr>
        <p:spPr bwMode="auto">
          <a:xfrm>
            <a:off x="190500" y="2612432"/>
            <a:ext cx="4938636" cy="43715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  <p:txBody>
          <a:bodyPr lIns="102558" tIns="102558" rIns="102558" bIns="102558"/>
          <a:lstStyle/>
          <a:p>
            <a:pPr algn="just" eaLnBrk="0" hangingPunct="0"/>
            <a:r>
              <a:rPr lang="es-AR" sz="1800" dirty="0" smtClean="0"/>
              <a:t>Embarazo</a:t>
            </a:r>
            <a:r>
              <a:rPr lang="es-AR" sz="1800" dirty="0"/>
              <a:t>, anestesia, sarcoma</a:t>
            </a:r>
            <a:endParaRPr lang="es-ES" sz="1800" dirty="0"/>
          </a:p>
        </p:txBody>
      </p:sp>
      <p:sp>
        <p:nvSpPr>
          <p:cNvPr id="14342" name="Text Box 38"/>
          <p:cNvSpPr txBox="1">
            <a:spLocks noChangeArrowheads="1"/>
          </p:cNvSpPr>
          <p:nvPr/>
        </p:nvSpPr>
        <p:spPr bwMode="auto">
          <a:xfrm>
            <a:off x="5264453" y="13523169"/>
            <a:ext cx="4758720" cy="4614018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  <p:txBody>
          <a:bodyPr lIns="102558" tIns="102558" rIns="102558" bIns="102558"/>
          <a:lstStyle/>
          <a:p>
            <a:pPr marL="217261" indent="-217261" eaLnBrk="0" hangingPunct="0">
              <a:buFont typeface="Times New Roman" pitchFamily="18" charset="0"/>
              <a:buAutoNum type="arabicPeriod"/>
            </a:pPr>
            <a:r>
              <a:rPr lang="es-AR" sz="1600" dirty="0" err="1"/>
              <a:t>Postl</a:t>
            </a:r>
            <a:r>
              <a:rPr lang="es-AR" sz="1600" dirty="0"/>
              <a:t>, </a:t>
            </a:r>
            <a:r>
              <a:rPr lang="es-AR" sz="1600" dirty="0" err="1"/>
              <a:t>Lukas</a:t>
            </a:r>
            <a:r>
              <a:rPr lang="es-AR" sz="1600" dirty="0"/>
              <a:t> K. et al. </a:t>
            </a:r>
            <a:r>
              <a:rPr lang="en-US" sz="1600" dirty="0"/>
              <a:t>“Management of Musculoskeletal Tumors during Pregnancy: A Retrospective Study.” </a:t>
            </a:r>
            <a:r>
              <a:rPr lang="en-US" sz="1600" i="1" dirty="0"/>
              <a:t>BMC Women’s Health</a:t>
            </a:r>
            <a:r>
              <a:rPr lang="en-US" sz="1600" dirty="0"/>
              <a:t> 15 (2015): 48.</a:t>
            </a:r>
          </a:p>
          <a:p>
            <a:pPr marL="217261" indent="-217261" eaLnBrk="0" hangingPunct="0">
              <a:buFont typeface="Times New Roman" pitchFamily="18" charset="0"/>
              <a:buAutoNum type="arabicPeriod"/>
            </a:pPr>
            <a:r>
              <a:rPr lang="en-US" sz="1600" dirty="0" err="1"/>
              <a:t>Donegan</a:t>
            </a:r>
            <a:r>
              <a:rPr lang="en-US" sz="1600" dirty="0"/>
              <a:t> WL. Cancer and pregnancy. CA Cancer J </a:t>
            </a:r>
            <a:r>
              <a:rPr lang="en-US" sz="1600" dirty="0" err="1"/>
              <a:t>Clin</a:t>
            </a:r>
            <a:r>
              <a:rPr lang="en-US" sz="1600" dirty="0"/>
              <a:t>. 1983;33(4):194–214.</a:t>
            </a:r>
          </a:p>
          <a:p>
            <a:pPr marL="217261" indent="-217261" eaLnBrk="0" hangingPunct="0">
              <a:buFont typeface="Times New Roman" pitchFamily="18" charset="0"/>
              <a:buAutoNum type="arabicPeriod"/>
            </a:pPr>
            <a:r>
              <a:rPr lang="en-US" sz="1600" dirty="0"/>
              <a:t>Brewer M, </a:t>
            </a:r>
            <a:r>
              <a:rPr lang="en-US" sz="1600" dirty="0" err="1"/>
              <a:t>Kueck</a:t>
            </a:r>
            <a:r>
              <a:rPr lang="en-US" sz="1600" dirty="0"/>
              <a:t> A, </a:t>
            </a:r>
            <a:r>
              <a:rPr lang="en-US" sz="1600" dirty="0" err="1"/>
              <a:t>Runowicz</a:t>
            </a:r>
            <a:r>
              <a:rPr lang="en-US" sz="1600" dirty="0"/>
              <a:t> CD. Chemotherapy in pregnancy. </a:t>
            </a:r>
            <a:r>
              <a:rPr lang="en-US" sz="1600" dirty="0" err="1"/>
              <a:t>Clin</a:t>
            </a:r>
            <a:r>
              <a:rPr lang="en-US" sz="1600" dirty="0"/>
              <a:t> </a:t>
            </a:r>
            <a:r>
              <a:rPr lang="en-US" sz="1600" dirty="0" err="1"/>
              <a:t>Obstet</a:t>
            </a:r>
            <a:r>
              <a:rPr lang="en-US" sz="1600" dirty="0"/>
              <a:t> Gynecol. 2011;54(4):602–18.</a:t>
            </a:r>
            <a:endParaRPr lang="es-AR" sz="1600" dirty="0"/>
          </a:p>
          <a:p>
            <a:pPr marL="217261" indent="-217261" eaLnBrk="0" hangingPunct="0">
              <a:buFont typeface="Times New Roman" pitchFamily="18" charset="0"/>
              <a:buAutoNum type="arabicPeriod"/>
            </a:pPr>
            <a:r>
              <a:rPr lang="en-US" sz="1600" dirty="0" err="1"/>
              <a:t>Cardonick</a:t>
            </a:r>
            <a:r>
              <a:rPr lang="en-US" sz="1600" dirty="0"/>
              <a:t> E, Bhat A, </a:t>
            </a:r>
            <a:r>
              <a:rPr lang="en-US" sz="1600" dirty="0" err="1"/>
              <a:t>Gilmandyar</a:t>
            </a:r>
            <a:r>
              <a:rPr lang="en-US" sz="1600" dirty="0"/>
              <a:t> D, </a:t>
            </a:r>
            <a:r>
              <a:rPr lang="en-US" sz="1600" dirty="0" err="1"/>
              <a:t>Somer</a:t>
            </a:r>
            <a:r>
              <a:rPr lang="en-US" sz="1600" dirty="0"/>
              <a:t> R. Maternal and fetal outcomes of </a:t>
            </a:r>
            <a:r>
              <a:rPr lang="en-US" sz="1600" dirty="0" err="1"/>
              <a:t>taxane</a:t>
            </a:r>
            <a:r>
              <a:rPr lang="en-US" sz="1600" dirty="0"/>
              <a:t> chemotherapy in breast and ovarian cancer during pregnancy: case series and review of the literature. Ann Oncol.2012;23(12):3016–23.</a:t>
            </a:r>
            <a:endParaRPr lang="es-AR" sz="1600" dirty="0"/>
          </a:p>
          <a:p>
            <a:pPr marL="217261" indent="-217261" eaLnBrk="0" hangingPunct="0">
              <a:buFont typeface="Times New Roman" pitchFamily="18" charset="0"/>
              <a:buAutoNum type="arabicPeriod"/>
            </a:pPr>
            <a:r>
              <a:rPr lang="en-US" sz="1600" dirty="0"/>
              <a:t>Maxwell C, </a:t>
            </a:r>
            <a:r>
              <a:rPr lang="en-US" sz="1600" dirty="0" smtClean="0"/>
              <a:t>et al Maternal </a:t>
            </a:r>
            <a:r>
              <a:rPr lang="en-US" sz="1600" dirty="0"/>
              <a:t>and neonatal outcomes in pregnancies complicated by bone and soft-tissue tumors. </a:t>
            </a:r>
            <a:r>
              <a:rPr lang="es-AR" sz="1600" dirty="0" err="1"/>
              <a:t>Obstet</a:t>
            </a:r>
            <a:r>
              <a:rPr lang="es-AR" sz="1600" dirty="0"/>
              <a:t> </a:t>
            </a:r>
            <a:r>
              <a:rPr lang="es-AR" sz="1600" dirty="0" smtClean="0"/>
              <a:t> </a:t>
            </a:r>
            <a:r>
              <a:rPr lang="es-AR" sz="1600" dirty="0" err="1" smtClean="0"/>
              <a:t>ynecol</a:t>
            </a:r>
            <a:r>
              <a:rPr lang="es-AR" sz="1600" dirty="0"/>
              <a:t>. 2004;104(2):344–8.</a:t>
            </a:r>
            <a:endParaRPr lang="es-ES" sz="1600" dirty="0"/>
          </a:p>
          <a:p>
            <a:pPr marL="217261" indent="-217261" eaLnBrk="0" hangingPunct="0">
              <a:buFont typeface="Times New Roman" pitchFamily="18" charset="0"/>
              <a:buAutoNum type="arabicPeriod"/>
            </a:pPr>
            <a:endParaRPr lang="en-US" sz="1300" dirty="0"/>
          </a:p>
          <a:p>
            <a:r>
              <a:rPr lang="en-US" sz="1300" dirty="0"/>
              <a:t> </a:t>
            </a:r>
            <a:endParaRPr lang="es-AR" sz="1300" dirty="0"/>
          </a:p>
          <a:p>
            <a:r>
              <a:rPr lang="en-US" sz="1300" dirty="0"/>
              <a:t> </a:t>
            </a:r>
            <a:endParaRPr lang="es-ES" sz="1300" dirty="0"/>
          </a:p>
        </p:txBody>
      </p:sp>
      <p:sp>
        <p:nvSpPr>
          <p:cNvPr id="14343" name="Text Box 39"/>
          <p:cNvSpPr txBox="1">
            <a:spLocks noChangeArrowheads="1"/>
          </p:cNvSpPr>
          <p:nvPr/>
        </p:nvSpPr>
        <p:spPr bwMode="auto">
          <a:xfrm>
            <a:off x="5255381" y="13021420"/>
            <a:ext cx="4758720" cy="380626"/>
          </a:xfrm>
          <a:prstGeom prst="rect">
            <a:avLst/>
          </a:prstGeom>
          <a:solidFill>
            <a:srgbClr val="C0C0C0"/>
          </a:solidFill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  <p:txBody>
          <a:bodyPr lIns="51279" tIns="25639" rIns="51279" bIns="25639"/>
          <a:lstStyle/>
          <a:p>
            <a:pPr defTabSz="512224" eaLnBrk="0" hangingPunct="0"/>
            <a:r>
              <a:rPr lang="en-US" sz="1800" b="1" dirty="0" smtClean="0">
                <a:cs typeface="Arial" charset="0"/>
              </a:rPr>
              <a:t>BIBLIOGRAFÍA</a:t>
            </a:r>
            <a:endParaRPr lang="en-US" sz="1800" b="1" dirty="0">
              <a:cs typeface="Arial" charset="0"/>
            </a:endParaRPr>
          </a:p>
        </p:txBody>
      </p:sp>
      <p:sp>
        <p:nvSpPr>
          <p:cNvPr id="14344" name="Text Box 40"/>
          <p:cNvSpPr txBox="1">
            <a:spLocks noChangeArrowheads="1"/>
          </p:cNvSpPr>
          <p:nvPr/>
        </p:nvSpPr>
        <p:spPr bwMode="auto">
          <a:xfrm>
            <a:off x="170542" y="6554786"/>
            <a:ext cx="4972957" cy="11582401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  <p:txBody>
          <a:bodyPr lIns="102558" tIns="102558" rIns="102558" bIns="102558"/>
          <a:lstStyle/>
          <a:p>
            <a:pPr algn="just" eaLnBrk="0" hangingPunct="0"/>
            <a:endParaRPr lang="es-ES" sz="1500"/>
          </a:p>
        </p:txBody>
      </p:sp>
      <p:sp>
        <p:nvSpPr>
          <p:cNvPr id="14345" name="Text Box 41"/>
          <p:cNvSpPr txBox="1">
            <a:spLocks noChangeArrowheads="1"/>
          </p:cNvSpPr>
          <p:nvPr/>
        </p:nvSpPr>
        <p:spPr bwMode="auto">
          <a:xfrm>
            <a:off x="170542" y="5998672"/>
            <a:ext cx="4972957" cy="393741"/>
          </a:xfrm>
          <a:prstGeom prst="rect">
            <a:avLst/>
          </a:prstGeom>
          <a:solidFill>
            <a:srgbClr val="C0C0C0"/>
          </a:solidFill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  <p:txBody>
          <a:bodyPr lIns="51279" tIns="25639" rIns="51279" bIns="25639"/>
          <a:lstStyle/>
          <a:p>
            <a:pPr defTabSz="512224" eaLnBrk="0" hangingPunct="0"/>
            <a:r>
              <a:rPr lang="en-US" sz="1800" b="1" dirty="0" smtClean="0">
                <a:cs typeface="Arial" charset="0"/>
              </a:rPr>
              <a:t>REPORTE DEL CASO</a:t>
            </a:r>
            <a:endParaRPr lang="en-US" sz="1800" b="1" dirty="0">
              <a:cs typeface="Arial" charset="0"/>
            </a:endParaRPr>
          </a:p>
          <a:p>
            <a:pPr defTabSz="512224" eaLnBrk="0" hangingPunct="0"/>
            <a:endParaRPr lang="en-US" sz="1900" b="1" dirty="0">
              <a:cs typeface="Arial" charset="0"/>
            </a:endParaRPr>
          </a:p>
          <a:p>
            <a:pPr algn="just"/>
            <a:r>
              <a:rPr lang="es-AR" sz="1800" dirty="0"/>
              <a:t>Mujer de 30 años de edad, con diagnóstico de tumor de origen sarcomatoso en hueco poplíteo derecho, cursando un embarazo sin otras complicaciones ni comorbilidades.</a:t>
            </a:r>
          </a:p>
          <a:p>
            <a:pPr algn="just"/>
            <a:r>
              <a:rPr lang="es-AR" sz="1800" dirty="0"/>
              <a:t>Tras una extensa evaluación interdisciplinaria, en acuerdo con la paciente, se decidió terminar el embarazo por operación cesárea en la semana 36 de gestación, y a continuación, en un segundo tiempo quirúrgico, realizar una cirugía de conservación de miembro para tratamiento de la patología tumoral. </a:t>
            </a:r>
          </a:p>
          <a:p>
            <a:pPr algn="just"/>
            <a:r>
              <a:rPr lang="es-AR" sz="1800" dirty="0"/>
              <a:t>La técnica anestésica elegida fue la anestesia </a:t>
            </a:r>
            <a:r>
              <a:rPr lang="es-AR" sz="1800" dirty="0" err="1" smtClean="0"/>
              <a:t>neuroaxial</a:t>
            </a:r>
            <a:r>
              <a:rPr lang="es-AR" sz="1800" dirty="0"/>
              <a:t> </a:t>
            </a:r>
            <a:r>
              <a:rPr lang="es-AR" sz="1800" dirty="0" smtClean="0"/>
              <a:t>combinada </a:t>
            </a:r>
            <a:r>
              <a:rPr lang="es-AR" sz="1800" dirty="0" smtClean="0"/>
              <a:t>más anestesia general, </a:t>
            </a:r>
            <a:r>
              <a:rPr lang="es-AR" sz="1800" dirty="0"/>
              <a:t>con administración subaracnoidea de 15mg de bupivacaína y 25 mcg de fentanilo, seguida de la colocación de un catéter </a:t>
            </a:r>
            <a:r>
              <a:rPr lang="es-AR" sz="1800" dirty="0" err="1"/>
              <a:t>peridural</a:t>
            </a:r>
            <a:r>
              <a:rPr lang="es-AR" sz="1800" dirty="0"/>
              <a:t> para analgesia postoperatoria. Se efectuó la cesárea satisfactoriamente, dando lugar a un recién nacido vivo de 3060gr</a:t>
            </a:r>
            <a:r>
              <a:rPr lang="es-AR" sz="1800" dirty="0" smtClean="0"/>
              <a:t>,  </a:t>
            </a:r>
            <a:r>
              <a:rPr lang="es-AR" sz="1800" dirty="0" err="1"/>
              <a:t>Apgar</a:t>
            </a:r>
            <a:r>
              <a:rPr lang="es-AR" sz="1800" dirty="0"/>
              <a:t> 7/8. </a:t>
            </a:r>
          </a:p>
          <a:p>
            <a:pPr algn="just"/>
            <a:r>
              <a:rPr lang="es-AR" sz="1800" dirty="0"/>
              <a:t>Tras concluir con dicho procedimiento, se procedió a realizar una anestesia general balanceada. Luego de la inducción se estableció un acceso ventilatorio </a:t>
            </a:r>
            <a:r>
              <a:rPr lang="es-AR" sz="1800" dirty="0" err="1"/>
              <a:t>endotraqueal</a:t>
            </a:r>
            <a:r>
              <a:rPr lang="es-AR" sz="1800" dirty="0"/>
              <a:t>, sin complicaciones. Se colocó a la paciente en decúbito ventral para iniciar la cirugía de conservación de miembro a cargo de equipo de tumores del servicio de ortopedia y traumatología de nuestra institución. </a:t>
            </a:r>
          </a:p>
          <a:p>
            <a:pPr algn="just"/>
            <a:r>
              <a:rPr lang="es-AR" sz="1800" dirty="0"/>
              <a:t>La paciente fue extubada en quirófano y posteriormente trasladada a la sala de recuperación </a:t>
            </a:r>
            <a:r>
              <a:rPr lang="es-AR" sz="1800" dirty="0" smtClean="0"/>
              <a:t>anestésica. </a:t>
            </a:r>
            <a:r>
              <a:rPr lang="es-AR" sz="1800" dirty="0"/>
              <a:t>La duración total de ambos procedimientos fue de 2hs 49min. Se estableció una infusión </a:t>
            </a:r>
            <a:r>
              <a:rPr lang="es-AR" sz="1800" dirty="0" err="1"/>
              <a:t>peridural</a:t>
            </a:r>
            <a:r>
              <a:rPr lang="es-AR" sz="1800" dirty="0"/>
              <a:t> de </a:t>
            </a:r>
            <a:r>
              <a:rPr lang="es-AR" sz="1800" dirty="0" smtClean="0"/>
              <a:t>bupivacaína </a:t>
            </a:r>
            <a:r>
              <a:rPr lang="es-AR" sz="1800" dirty="0"/>
              <a:t>+ fentanilo para analgesia postoperatoria. La paciente evolucionó favorablemente y al cuarto día postoperatorio se otorgó el alta conjunta</a:t>
            </a:r>
            <a:r>
              <a:rPr lang="es-AR" sz="1900" dirty="0"/>
              <a:t>.</a:t>
            </a:r>
            <a:endParaRPr lang="en-US" sz="1900" b="1" dirty="0">
              <a:cs typeface="Arial" charset="0"/>
            </a:endParaRPr>
          </a:p>
        </p:txBody>
      </p:sp>
      <p:sp>
        <p:nvSpPr>
          <p:cNvPr id="14346" name="Text Box 48"/>
          <p:cNvSpPr txBox="1">
            <a:spLocks noChangeArrowheads="1"/>
          </p:cNvSpPr>
          <p:nvPr/>
        </p:nvSpPr>
        <p:spPr bwMode="auto">
          <a:xfrm>
            <a:off x="5288643" y="2726226"/>
            <a:ext cx="4785179" cy="6724161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  <p:txBody>
          <a:bodyPr lIns="102558" tIns="102558" rIns="102558" bIns="102558"/>
          <a:lstStyle/>
          <a:p>
            <a:pPr algn="just"/>
            <a:r>
              <a:rPr lang="es-AR" sz="1800" dirty="0"/>
              <a:t>Aún no existen guías de consenso para el manejo de la patología tumoral durante el embarazo. Se estima que la incidencia de la misma </a:t>
            </a:r>
            <a:r>
              <a:rPr lang="es-AR" sz="1800" dirty="0" smtClean="0"/>
              <a:t>aumentará </a:t>
            </a:r>
            <a:r>
              <a:rPr lang="es-AR" sz="1800" dirty="0"/>
              <a:t>en los próximos años, asociado a la tendencia a posponer el embarazo hasta edades más avanzadas. </a:t>
            </a:r>
          </a:p>
          <a:p>
            <a:pPr algn="just"/>
            <a:r>
              <a:rPr lang="es-AR" sz="1800" dirty="0"/>
              <a:t>Se cree que el embarazo afectaría negativamente la evolución de la enfermedad oncológica, si bien no  hay evidencia suficiente al </a:t>
            </a:r>
            <a:r>
              <a:rPr lang="es-AR" sz="1800" dirty="0" smtClean="0"/>
              <a:t>respecto (2). </a:t>
            </a:r>
            <a:r>
              <a:rPr lang="es-AR" sz="1800" dirty="0"/>
              <a:t>Numerosos estudios demuestran la posibilidad de realizar un tratamiento oncológico sin afectar significativamente el curso del </a:t>
            </a:r>
            <a:r>
              <a:rPr lang="es-AR" sz="1800" dirty="0" smtClean="0"/>
              <a:t>embarazo (3,4,5).</a:t>
            </a:r>
            <a:endParaRPr lang="es-AR" sz="1800" dirty="0"/>
          </a:p>
          <a:p>
            <a:pPr algn="just"/>
            <a:r>
              <a:rPr lang="es-AR" sz="1800" dirty="0"/>
              <a:t>Destacamos la necesidad de un abordaje multidisciplinario en estos casos, con una evaluación meticulosa, una toma de decisiones cuidadosa , a la medida de cada paciente, patología y situación particular. Consideramos que la evolución de nuestra paciente fue exitosa y adjudicamos dicho desenlace a la comunicación efectiva entre los profesionales y al trabajo realizado en equipo.   </a:t>
            </a:r>
          </a:p>
          <a:p>
            <a:pPr algn="just"/>
            <a:r>
              <a:rPr lang="es-AR" sz="1800" dirty="0"/>
              <a:t> </a:t>
            </a:r>
            <a:r>
              <a:rPr lang="en-US" sz="1500" dirty="0"/>
              <a:t> </a:t>
            </a:r>
            <a:endParaRPr lang="es-AR" sz="1500" dirty="0"/>
          </a:p>
        </p:txBody>
      </p:sp>
      <p:sp>
        <p:nvSpPr>
          <p:cNvPr id="14347" name="Text Box 49"/>
          <p:cNvSpPr txBox="1">
            <a:spLocks noChangeArrowheads="1"/>
          </p:cNvSpPr>
          <p:nvPr/>
        </p:nvSpPr>
        <p:spPr bwMode="auto">
          <a:xfrm>
            <a:off x="5295900" y="2107390"/>
            <a:ext cx="4779131" cy="408798"/>
          </a:xfrm>
          <a:prstGeom prst="rect">
            <a:avLst/>
          </a:prstGeom>
          <a:solidFill>
            <a:srgbClr val="C0C0C0"/>
          </a:solidFill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  <p:txBody>
          <a:bodyPr lIns="51279" tIns="25639" rIns="51279" bIns="25639"/>
          <a:lstStyle/>
          <a:p>
            <a:pPr defTabSz="512224" eaLnBrk="0" hangingPunct="0"/>
            <a:r>
              <a:rPr lang="en-US" sz="1800" b="1" dirty="0" smtClean="0">
                <a:cs typeface="Arial" charset="0"/>
              </a:rPr>
              <a:t>DISCUSIÓN</a:t>
            </a:r>
            <a:r>
              <a:rPr lang="en-US" sz="1900" b="1" dirty="0" smtClean="0">
                <a:cs typeface="Arial" charset="0"/>
              </a:rPr>
              <a:t> </a:t>
            </a:r>
            <a:endParaRPr lang="en-US" sz="1900" b="1" dirty="0">
              <a:cs typeface="Arial" charset="0"/>
            </a:endParaRPr>
          </a:p>
        </p:txBody>
      </p:sp>
      <p:sp>
        <p:nvSpPr>
          <p:cNvPr id="14348" name="Text Box 50"/>
          <p:cNvSpPr txBox="1">
            <a:spLocks noChangeArrowheads="1"/>
          </p:cNvSpPr>
          <p:nvPr/>
        </p:nvSpPr>
        <p:spPr bwMode="auto">
          <a:xfrm>
            <a:off x="204863" y="3212337"/>
            <a:ext cx="4938637" cy="380627"/>
          </a:xfrm>
          <a:prstGeom prst="rect">
            <a:avLst/>
          </a:prstGeom>
          <a:solidFill>
            <a:srgbClr val="C0C0C0"/>
          </a:solidFill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  <p:txBody>
          <a:bodyPr lIns="51279" tIns="25639" rIns="51279" bIns="25639"/>
          <a:lstStyle/>
          <a:p>
            <a:pPr defTabSz="512224" eaLnBrk="0" hangingPunct="0"/>
            <a:r>
              <a:rPr lang="en-US" sz="1800" b="1" dirty="0" smtClean="0">
                <a:cs typeface="Arial" charset="0"/>
              </a:rPr>
              <a:t>INTRODUCCIÓN</a:t>
            </a:r>
            <a:endParaRPr lang="en-US" sz="1800" b="1" dirty="0">
              <a:cs typeface="Arial" charset="0"/>
            </a:endParaRPr>
          </a:p>
        </p:txBody>
      </p:sp>
      <p:sp>
        <p:nvSpPr>
          <p:cNvPr id="14349" name="Text Box 51"/>
          <p:cNvSpPr txBox="1">
            <a:spLocks noChangeArrowheads="1"/>
          </p:cNvSpPr>
          <p:nvPr/>
        </p:nvSpPr>
        <p:spPr bwMode="auto">
          <a:xfrm>
            <a:off x="208644" y="3718834"/>
            <a:ext cx="4934856" cy="2134523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  <p:txBody>
          <a:bodyPr lIns="102558" tIns="102558" rIns="102558" bIns="102558"/>
          <a:lstStyle/>
          <a:p>
            <a:pPr algn="just"/>
            <a:r>
              <a:rPr lang="es-AR" sz="1800" dirty="0"/>
              <a:t>La patología tumoral durante el embarazo no representa una situación clínica frecuente. Se estima que ocurre en aproximadamente uno de cada mil </a:t>
            </a:r>
            <a:r>
              <a:rPr lang="es-AR" sz="1800" dirty="0" smtClean="0"/>
              <a:t>embarazos (1). </a:t>
            </a:r>
            <a:r>
              <a:rPr lang="es-AR" sz="1800" dirty="0"/>
              <a:t>Presentamos a continuación el caso de un embarazo complicado con el diagnóstico de un sarcoma de miembro inferior. </a:t>
            </a:r>
          </a:p>
          <a:p>
            <a:r>
              <a:rPr lang="en-US" sz="1800" dirty="0"/>
              <a:t> </a:t>
            </a:r>
            <a:endParaRPr lang="es-AR" sz="1800" dirty="0"/>
          </a:p>
        </p:txBody>
      </p:sp>
      <p:pic>
        <p:nvPicPr>
          <p:cNvPr id="14350" name="Picture 2"/>
          <p:cNvPicPr>
            <a:picLocks noChangeAspect="1" noChangeArrowheads="1"/>
          </p:cNvPicPr>
          <p:nvPr/>
        </p:nvPicPr>
        <p:blipFill>
          <a:blip r:embed="rId2"/>
          <a:srcRect l="13454"/>
          <a:stretch>
            <a:fillRect/>
          </a:stretch>
        </p:blipFill>
        <p:spPr bwMode="auto">
          <a:xfrm>
            <a:off x="9032119" y="437909"/>
            <a:ext cx="1188933" cy="1254937"/>
          </a:xfrm>
          <a:prstGeom prst="rect">
            <a:avLst/>
          </a:prstGeom>
          <a:noFill/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4352" name="Picture 21" descr="logo 1-01"/>
          <p:cNvPicPr>
            <a:picLocks noChangeAspect="1" noChangeArrowheads="1"/>
          </p:cNvPicPr>
          <p:nvPr/>
        </p:nvPicPr>
        <p:blipFill>
          <a:blip r:embed="rId3"/>
          <a:srcRect l="11441" t="17888" r="15678" b="16522"/>
          <a:stretch>
            <a:fillRect/>
          </a:stretch>
        </p:blipFill>
        <p:spPr bwMode="auto">
          <a:xfrm>
            <a:off x="136071" y="394194"/>
            <a:ext cx="1560286" cy="1226295"/>
          </a:xfrm>
          <a:prstGeom prst="rect">
            <a:avLst/>
          </a:prstGeom>
          <a:noFill/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3760" y="9602787"/>
            <a:ext cx="3163410" cy="3238207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87438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87438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1468</TotalTime>
  <Words>539</Words>
  <Application>Microsoft Office PowerPoint</Application>
  <PresentationFormat>Personalizado</PresentationFormat>
  <Paragraphs>29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Default Design</vt:lpstr>
      <vt:lpstr>Presentación de PowerPoint</vt:lpstr>
    </vt:vector>
  </TitlesOfParts>
  <Company>Genigraphics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48h x 30w poster template</dc:title>
  <dc:creator>Jay Larson</dc:creator>
  <dc:description>Call us at 1-800-790-4001_x000d_
www.genigraphics.com</dc:description>
  <cp:lastModifiedBy>Alexx</cp:lastModifiedBy>
  <cp:revision>99</cp:revision>
  <cp:lastPrinted>2000-08-03T00:31:24Z</cp:lastPrinted>
  <dcterms:created xsi:type="dcterms:W3CDTF">2000-02-09T15:01:13Z</dcterms:created>
  <dcterms:modified xsi:type="dcterms:W3CDTF">2016-09-17T23:00:58Z</dcterms:modified>
</cp:coreProperties>
</file>